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handoutMasterIdLst>
    <p:handoutMasterId r:id="rId28"/>
  </p:handoutMasterIdLst>
  <p:sldIdLst>
    <p:sldId id="258" r:id="rId2"/>
    <p:sldId id="269" r:id="rId3"/>
    <p:sldId id="270" r:id="rId4"/>
    <p:sldId id="271" r:id="rId5"/>
    <p:sldId id="259" r:id="rId6"/>
    <p:sldId id="260" r:id="rId7"/>
    <p:sldId id="267" r:id="rId8"/>
    <p:sldId id="261" r:id="rId9"/>
    <p:sldId id="262" r:id="rId10"/>
    <p:sldId id="264" r:id="rId11"/>
    <p:sldId id="265" r:id="rId12"/>
    <p:sldId id="266" r:id="rId13"/>
    <p:sldId id="263" r:id="rId14"/>
    <p:sldId id="268"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Lst>
  <p:sldSz cx="9144000" cy="6858000" type="screen4x3"/>
  <p:notesSz cx="6858000" cy="9236075"/>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2787"/>
    <p:restoredTop sz="90929"/>
  </p:normalViewPr>
  <p:slideViewPr>
    <p:cSldViewPr snapToGrid="0">
      <p:cViewPr>
        <p:scale>
          <a:sx n="70" d="100"/>
          <a:sy n="70" d="100"/>
        </p:scale>
        <p:origin x="-36" y="24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5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92438" cy="455613"/>
          </a:xfrm>
          <a:prstGeom prst="rect">
            <a:avLst/>
          </a:prstGeom>
          <a:noFill/>
          <a:ln w="9525">
            <a:noFill/>
            <a:miter lim="800000"/>
            <a:headEnd/>
            <a:tailEnd/>
          </a:ln>
          <a:effectLst/>
        </p:spPr>
        <p:txBody>
          <a:bodyPr vert="horz" wrap="square" lIns="90462" tIns="45231" rIns="90462" bIns="45231" numCol="1" anchor="t" anchorCtr="0" compatLnSpc="1">
            <a:prstTxWarp prst="textNoShape">
              <a:avLst/>
            </a:prstTxWarp>
          </a:bodyPr>
          <a:lstStyle>
            <a:lvl1pPr defTabSz="904875">
              <a:defRPr sz="1200"/>
            </a:lvl1pPr>
          </a:lstStyle>
          <a:p>
            <a:endParaRPr lang="en-US"/>
          </a:p>
        </p:txBody>
      </p:sp>
      <p:sp>
        <p:nvSpPr>
          <p:cNvPr id="8195" name="Rectangle 3"/>
          <p:cNvSpPr>
            <a:spLocks noGrp="1" noChangeArrowheads="1"/>
          </p:cNvSpPr>
          <p:nvPr>
            <p:ph type="dt" sz="quarter" idx="1"/>
          </p:nvPr>
        </p:nvSpPr>
        <p:spPr bwMode="auto">
          <a:xfrm>
            <a:off x="3890963" y="0"/>
            <a:ext cx="2992437" cy="455613"/>
          </a:xfrm>
          <a:prstGeom prst="rect">
            <a:avLst/>
          </a:prstGeom>
          <a:noFill/>
          <a:ln w="9525">
            <a:noFill/>
            <a:miter lim="800000"/>
            <a:headEnd/>
            <a:tailEnd/>
          </a:ln>
          <a:effectLst/>
        </p:spPr>
        <p:txBody>
          <a:bodyPr vert="horz" wrap="square" lIns="90462" tIns="45231" rIns="90462" bIns="45231" numCol="1" anchor="t" anchorCtr="0" compatLnSpc="1">
            <a:prstTxWarp prst="textNoShape">
              <a:avLst/>
            </a:prstTxWarp>
          </a:bodyPr>
          <a:lstStyle>
            <a:lvl1pPr algn="r" defTabSz="904875">
              <a:defRPr sz="1200"/>
            </a:lvl1pPr>
          </a:lstStyle>
          <a:p>
            <a:endParaRPr lang="en-US"/>
          </a:p>
        </p:txBody>
      </p:sp>
      <p:sp>
        <p:nvSpPr>
          <p:cNvPr id="8196" name="Rectangle 4"/>
          <p:cNvSpPr>
            <a:spLocks noGrp="1" noChangeArrowheads="1"/>
          </p:cNvSpPr>
          <p:nvPr>
            <p:ph type="ftr" sz="quarter" idx="2"/>
          </p:nvPr>
        </p:nvSpPr>
        <p:spPr bwMode="auto">
          <a:xfrm>
            <a:off x="0" y="8794750"/>
            <a:ext cx="2992438" cy="455613"/>
          </a:xfrm>
          <a:prstGeom prst="rect">
            <a:avLst/>
          </a:prstGeom>
          <a:noFill/>
          <a:ln w="9525">
            <a:noFill/>
            <a:miter lim="800000"/>
            <a:headEnd/>
            <a:tailEnd/>
          </a:ln>
          <a:effectLst/>
        </p:spPr>
        <p:txBody>
          <a:bodyPr vert="horz" wrap="square" lIns="90462" tIns="45231" rIns="90462" bIns="45231" numCol="1" anchor="b" anchorCtr="0" compatLnSpc="1">
            <a:prstTxWarp prst="textNoShape">
              <a:avLst/>
            </a:prstTxWarp>
          </a:bodyPr>
          <a:lstStyle>
            <a:lvl1pPr defTabSz="904875">
              <a:defRPr sz="1200"/>
            </a:lvl1pPr>
          </a:lstStyle>
          <a:p>
            <a:endParaRPr lang="en-US"/>
          </a:p>
        </p:txBody>
      </p:sp>
      <p:sp>
        <p:nvSpPr>
          <p:cNvPr id="8197" name="Rectangle 5"/>
          <p:cNvSpPr>
            <a:spLocks noGrp="1" noChangeArrowheads="1"/>
          </p:cNvSpPr>
          <p:nvPr>
            <p:ph type="sldNum" sz="quarter" idx="3"/>
          </p:nvPr>
        </p:nvSpPr>
        <p:spPr bwMode="auto">
          <a:xfrm>
            <a:off x="3890963" y="8794750"/>
            <a:ext cx="2992437" cy="455613"/>
          </a:xfrm>
          <a:prstGeom prst="rect">
            <a:avLst/>
          </a:prstGeom>
          <a:noFill/>
          <a:ln w="9525">
            <a:noFill/>
            <a:miter lim="800000"/>
            <a:headEnd/>
            <a:tailEnd/>
          </a:ln>
          <a:effectLst/>
        </p:spPr>
        <p:txBody>
          <a:bodyPr vert="horz" wrap="square" lIns="90462" tIns="45231" rIns="90462" bIns="45231" numCol="1" anchor="b" anchorCtr="0" compatLnSpc="1">
            <a:prstTxWarp prst="textNoShape">
              <a:avLst/>
            </a:prstTxWarp>
          </a:bodyPr>
          <a:lstStyle>
            <a:lvl1pPr algn="r" defTabSz="904875">
              <a:defRPr sz="1200"/>
            </a:lvl1pPr>
          </a:lstStyle>
          <a:p>
            <a:fld id="{728130D9-15C0-455B-B0CE-6024AD889DB7}" type="slidenum">
              <a:rPr lang="en-US"/>
              <a:pPr/>
              <a:t>‹#›</a:t>
            </a:fld>
            <a:endParaRPr lang="en-US"/>
          </a:p>
        </p:txBody>
      </p:sp>
    </p:spTree>
    <p:extLst>
      <p:ext uri="{BB962C8B-B14F-4D97-AF65-F5344CB8AC3E}">
        <p14:creationId xmlns:p14="http://schemas.microsoft.com/office/powerpoint/2010/main" val="231124126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F8ECB32-D47C-4C6C-AED6-39C6D22DF196}"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8CE8F70-6367-437F-9EAE-1211BDFF1F49}"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45CC1EA-E07A-4AC7-91B9-1D68726BAFA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C7F9101-94BC-4E14-8BC8-5B160C55B0E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9AD796E-BA25-47F3-A208-1077223CEAAC}"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6A024CA-6A51-4F0E-8F2E-E06471F828DC}"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038AD6A-A3F8-4DD1-A7DA-30016F8D2A4C}"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F7EAA3CF-AF42-4A7E-8BE7-0E66D9B5A5F4}"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EBC6DA7-D1F3-4292-BA70-D597315D9C43}"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7A3887CB-2DFB-481F-A4E0-D3BBFDFC195E}"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40F7B81-F241-4ECB-9D9C-5D86300CED5F}"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918429BB-BFCC-4DCA-9164-A71D09169B46}"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www.physicalgeography.net/fundamentals/7u.html" TargetMode="Externa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www.physicalgeography.net/fundamentals/7u.html"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physicalgeography.net/fundamentals/7s.html"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71513" y="390525"/>
            <a:ext cx="4902200" cy="593725"/>
          </a:xfrm>
        </p:spPr>
        <p:txBody>
          <a:bodyPr/>
          <a:lstStyle/>
          <a:p>
            <a:r>
              <a:rPr lang="en-US" sz="4000" b="1"/>
              <a:t>Precipitation</a:t>
            </a:r>
          </a:p>
        </p:txBody>
      </p:sp>
      <p:sp>
        <p:nvSpPr>
          <p:cNvPr id="4100" name="Rectangle 4"/>
          <p:cNvSpPr>
            <a:spLocks noChangeArrowheads="1"/>
          </p:cNvSpPr>
          <p:nvPr/>
        </p:nvSpPr>
        <p:spPr bwMode="auto">
          <a:xfrm>
            <a:off x="244475" y="1658938"/>
            <a:ext cx="8689975" cy="3937000"/>
          </a:xfrm>
          <a:prstGeom prst="rect">
            <a:avLst/>
          </a:prstGeom>
          <a:noFill/>
          <a:ln w="9525">
            <a:noFill/>
            <a:miter lim="800000"/>
            <a:headEnd/>
            <a:tailEnd/>
          </a:ln>
          <a:effectLst/>
        </p:spPr>
        <p:txBody>
          <a:bodyPr>
            <a:spAutoFit/>
          </a:bodyPr>
          <a:lstStyle/>
          <a:p>
            <a:r>
              <a:rPr lang="en-US" sz="3600"/>
              <a:t>All water enters the land phase of the hydrologic cycle as precipitation.  Thus in order to assess, predict and forecast hydrologic responses hydrologists need to understand how the amount, duration, rate and quality of precipitation are distributed in time and space.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3.tif"/>
          <p:cNvPicPr>
            <a:picLocks noChangeAspect="1"/>
          </p:cNvPicPr>
          <p:nvPr/>
        </p:nvPicPr>
        <p:blipFill>
          <a:blip r:embed="rId2" cstate="print"/>
          <a:srcRect l="2453"/>
          <a:stretch>
            <a:fillRect/>
          </a:stretch>
        </p:blipFill>
        <p:spPr>
          <a:xfrm rot="21540000">
            <a:off x="33850" y="962878"/>
            <a:ext cx="5933157" cy="3930758"/>
          </a:xfrm>
          <a:prstGeom prst="rect">
            <a:avLst/>
          </a:prstGeom>
        </p:spPr>
      </p:pic>
      <p:pic>
        <p:nvPicPr>
          <p:cNvPr id="3" name="Picture 2" descr="t2.tif"/>
          <p:cNvPicPr>
            <a:picLocks noChangeAspect="1"/>
          </p:cNvPicPr>
          <p:nvPr/>
        </p:nvPicPr>
        <p:blipFill>
          <a:blip r:embed="rId3" cstate="print">
            <a:clrChange>
              <a:clrFrom>
                <a:srgbClr val="FFFFFF"/>
              </a:clrFrom>
              <a:clrTo>
                <a:srgbClr val="FFFFFF">
                  <a:alpha val="0"/>
                </a:srgbClr>
              </a:clrTo>
            </a:clrChange>
          </a:blip>
          <a:srcRect l="5561" r="12981"/>
          <a:stretch>
            <a:fillRect/>
          </a:stretch>
        </p:blipFill>
        <p:spPr>
          <a:xfrm>
            <a:off x="5976257" y="968828"/>
            <a:ext cx="3167743" cy="4240485"/>
          </a:xfrm>
          <a:prstGeom prst="rect">
            <a:avLst/>
          </a:prstGeom>
        </p:spPr>
      </p:pic>
      <p:sp>
        <p:nvSpPr>
          <p:cNvPr id="4" name="TextBox 3"/>
          <p:cNvSpPr txBox="1"/>
          <p:nvPr/>
        </p:nvSpPr>
        <p:spPr>
          <a:xfrm>
            <a:off x="2024743" y="5173380"/>
            <a:ext cx="1959429" cy="400110"/>
          </a:xfrm>
          <a:prstGeom prst="rect">
            <a:avLst/>
          </a:prstGeom>
          <a:noFill/>
        </p:spPr>
        <p:txBody>
          <a:bodyPr wrap="square" rtlCol="0">
            <a:spAutoFit/>
          </a:bodyPr>
          <a:lstStyle/>
          <a:p>
            <a:r>
              <a:rPr lang="en-US" sz="2000" dirty="0" smtClean="0">
                <a:solidFill>
                  <a:schemeClr val="bg1">
                    <a:lumMod val="50000"/>
                  </a:schemeClr>
                </a:solidFill>
              </a:rPr>
              <a:t>From Bras, 1990</a:t>
            </a:r>
            <a:endParaRPr lang="en-US" sz="2000" dirty="0">
              <a:solidFill>
                <a:schemeClr val="bg1">
                  <a:lumMod val="50000"/>
                </a:schemeClr>
              </a:solidFill>
            </a:endParaRPr>
          </a:p>
        </p:txBody>
      </p:sp>
      <p:sp>
        <p:nvSpPr>
          <p:cNvPr id="5" name="TextBox 4"/>
          <p:cNvSpPr txBox="1"/>
          <p:nvPr/>
        </p:nvSpPr>
        <p:spPr>
          <a:xfrm>
            <a:off x="6237515" y="5206034"/>
            <a:ext cx="2373086" cy="400110"/>
          </a:xfrm>
          <a:prstGeom prst="rect">
            <a:avLst/>
          </a:prstGeom>
          <a:noFill/>
        </p:spPr>
        <p:txBody>
          <a:bodyPr wrap="square" rtlCol="0">
            <a:spAutoFit/>
          </a:bodyPr>
          <a:lstStyle/>
          <a:p>
            <a:r>
              <a:rPr lang="en-US" sz="2000" dirty="0" smtClean="0">
                <a:solidFill>
                  <a:schemeClr val="bg1">
                    <a:lumMod val="50000"/>
                  </a:schemeClr>
                </a:solidFill>
              </a:rPr>
              <a:t>From Dingman,1994</a:t>
            </a:r>
            <a:endParaRPr lang="en-US" sz="20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2.tif"/>
          <p:cNvPicPr>
            <a:picLocks noChangeAspect="1"/>
          </p:cNvPicPr>
          <p:nvPr/>
        </p:nvPicPr>
        <p:blipFill>
          <a:blip r:embed="rId2" cstate="print"/>
          <a:srcRect b="8626"/>
          <a:stretch>
            <a:fillRect/>
          </a:stretch>
        </p:blipFill>
        <p:spPr>
          <a:xfrm rot="60000">
            <a:off x="1395984" y="140208"/>
            <a:ext cx="6352032" cy="6010221"/>
          </a:xfrm>
          <a:prstGeom prst="rect">
            <a:avLst/>
          </a:prstGeom>
        </p:spPr>
      </p:pic>
      <p:sp>
        <p:nvSpPr>
          <p:cNvPr id="3" name="TextBox 2"/>
          <p:cNvSpPr txBox="1"/>
          <p:nvPr/>
        </p:nvSpPr>
        <p:spPr>
          <a:xfrm>
            <a:off x="6433458" y="6294606"/>
            <a:ext cx="2373086" cy="400110"/>
          </a:xfrm>
          <a:prstGeom prst="rect">
            <a:avLst/>
          </a:prstGeom>
          <a:noFill/>
        </p:spPr>
        <p:txBody>
          <a:bodyPr wrap="square" rtlCol="0">
            <a:spAutoFit/>
          </a:bodyPr>
          <a:lstStyle/>
          <a:p>
            <a:r>
              <a:rPr lang="en-US" sz="2000" dirty="0" smtClean="0">
                <a:solidFill>
                  <a:schemeClr val="bg1">
                    <a:lumMod val="50000"/>
                  </a:schemeClr>
                </a:solidFill>
              </a:rPr>
              <a:t>From Dingman,1994</a:t>
            </a:r>
            <a:endParaRPr lang="en-US" sz="20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9230" y="6396335"/>
            <a:ext cx="8294914" cy="461665"/>
          </a:xfrm>
          <a:prstGeom prst="rect">
            <a:avLst/>
          </a:prstGeom>
        </p:spPr>
        <p:txBody>
          <a:bodyPr wrap="square">
            <a:spAutoFit/>
          </a:bodyPr>
          <a:lstStyle/>
          <a:p>
            <a:r>
              <a:rPr lang="en-US" dirty="0" smtClean="0"/>
              <a:t>From</a:t>
            </a:r>
            <a:r>
              <a:rPr lang="en-US" dirty="0" smtClean="0">
                <a:hlinkClick r:id="rId2"/>
              </a:rPr>
              <a:t>  http://www.physicalgeography.net/fundamentals/7u.html</a:t>
            </a:r>
            <a:r>
              <a:rPr lang="en-US" dirty="0" smtClean="0"/>
              <a:t> </a:t>
            </a:r>
            <a:endParaRPr lang="en-US" dirty="0"/>
          </a:p>
        </p:txBody>
      </p:sp>
      <p:pic>
        <p:nvPicPr>
          <p:cNvPr id="10244" name="Picture 4" descr="http://www.physicalgeography.net/fundamentals/images/hurricane_structure.jpg"/>
          <p:cNvPicPr>
            <a:picLocks noChangeAspect="1" noChangeArrowheads="1"/>
          </p:cNvPicPr>
          <p:nvPr/>
        </p:nvPicPr>
        <p:blipFill>
          <a:blip r:embed="rId3" cstate="print"/>
          <a:srcRect/>
          <a:stretch>
            <a:fillRect/>
          </a:stretch>
        </p:blipFill>
        <p:spPr bwMode="auto">
          <a:xfrm>
            <a:off x="0" y="0"/>
            <a:ext cx="6724650" cy="3733800"/>
          </a:xfrm>
          <a:prstGeom prst="rect">
            <a:avLst/>
          </a:prstGeom>
          <a:noFill/>
        </p:spPr>
      </p:pic>
      <p:pic>
        <p:nvPicPr>
          <p:cNvPr id="10242" name="Picture 2" descr="http://www.physicalgeography.net/fundamentals/images/Floyd_19990915_2015_md.jpg"/>
          <p:cNvPicPr>
            <a:picLocks noChangeAspect="1" noChangeArrowheads="1"/>
          </p:cNvPicPr>
          <p:nvPr/>
        </p:nvPicPr>
        <p:blipFill>
          <a:blip r:embed="rId4" cstate="print"/>
          <a:srcRect/>
          <a:stretch>
            <a:fillRect/>
          </a:stretch>
        </p:blipFill>
        <p:spPr bwMode="auto">
          <a:xfrm>
            <a:off x="4267200" y="3243943"/>
            <a:ext cx="4876800" cy="2857500"/>
          </a:xfrm>
          <a:prstGeom prst="rect">
            <a:avLst/>
          </a:prstGeom>
          <a:noFill/>
        </p:spPr>
      </p:pic>
      <p:sp>
        <p:nvSpPr>
          <p:cNvPr id="5" name="Rectangle 4"/>
          <p:cNvSpPr/>
          <p:nvPr/>
        </p:nvSpPr>
        <p:spPr>
          <a:xfrm>
            <a:off x="6858000" y="2436950"/>
            <a:ext cx="2286000" cy="707886"/>
          </a:xfrm>
          <a:prstGeom prst="rect">
            <a:avLst/>
          </a:prstGeom>
        </p:spPr>
        <p:txBody>
          <a:bodyPr wrap="square">
            <a:spAutoFit/>
          </a:bodyPr>
          <a:lstStyle/>
          <a:p>
            <a:r>
              <a:rPr lang="en-US" sz="2000" dirty="0" smtClean="0"/>
              <a:t>Hurricane Floyd, September 15, 1999</a:t>
            </a:r>
            <a:endParaRPr lang="en-US" sz="2000" dirty="0"/>
          </a:p>
        </p:txBody>
      </p:sp>
      <p:sp>
        <p:nvSpPr>
          <p:cNvPr id="6" name="Rectangle 5"/>
          <p:cNvSpPr/>
          <p:nvPr/>
        </p:nvSpPr>
        <p:spPr>
          <a:xfrm>
            <a:off x="76202" y="3602112"/>
            <a:ext cx="4125686" cy="1323439"/>
          </a:xfrm>
          <a:prstGeom prst="rect">
            <a:avLst/>
          </a:prstGeom>
        </p:spPr>
        <p:txBody>
          <a:bodyPr wrap="square">
            <a:spAutoFit/>
          </a:bodyPr>
          <a:lstStyle/>
          <a:p>
            <a:r>
              <a:rPr lang="en-US" sz="2000" dirty="0" smtClean="0"/>
              <a:t>Graphical model showing a vertical cross-section of the air circulation, clouds, and precipitation associated with a hurricane.</a:t>
            </a:r>
            <a:endParaRPr lang="en-US" sz="2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1.tif"/>
          <p:cNvPicPr>
            <a:picLocks noChangeAspect="1"/>
          </p:cNvPicPr>
          <p:nvPr/>
        </p:nvPicPr>
        <p:blipFill>
          <a:blip r:embed="rId2" cstate="print"/>
          <a:srcRect l="3864"/>
          <a:stretch>
            <a:fillRect/>
          </a:stretch>
        </p:blipFill>
        <p:spPr>
          <a:xfrm rot="5400000">
            <a:off x="1273701" y="-890752"/>
            <a:ext cx="6500576" cy="8282080"/>
          </a:xfrm>
          <a:prstGeom prst="rect">
            <a:avLst/>
          </a:prstGeom>
        </p:spPr>
      </p:pic>
      <p:sp>
        <p:nvSpPr>
          <p:cNvPr id="3" name="TextBox 2"/>
          <p:cNvSpPr txBox="1"/>
          <p:nvPr/>
        </p:nvSpPr>
        <p:spPr>
          <a:xfrm>
            <a:off x="7184571" y="6457890"/>
            <a:ext cx="1959429" cy="400110"/>
          </a:xfrm>
          <a:prstGeom prst="rect">
            <a:avLst/>
          </a:prstGeom>
          <a:noFill/>
        </p:spPr>
        <p:txBody>
          <a:bodyPr wrap="square" rtlCol="0">
            <a:spAutoFit/>
          </a:bodyPr>
          <a:lstStyle/>
          <a:p>
            <a:r>
              <a:rPr lang="en-US" sz="2000" dirty="0" smtClean="0">
                <a:solidFill>
                  <a:schemeClr val="bg1">
                    <a:lumMod val="50000"/>
                  </a:schemeClr>
                </a:solidFill>
              </a:rPr>
              <a:t>From Bras, 1990</a:t>
            </a:r>
            <a:endParaRPr lang="en-US" sz="20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1.tif"/>
          <p:cNvPicPr>
            <a:picLocks noChangeAspect="1"/>
          </p:cNvPicPr>
          <p:nvPr/>
        </p:nvPicPr>
        <p:blipFill>
          <a:blip r:embed="rId2" cstate="print"/>
          <a:stretch>
            <a:fillRect/>
          </a:stretch>
        </p:blipFill>
        <p:spPr>
          <a:xfrm>
            <a:off x="599504" y="348343"/>
            <a:ext cx="7980241" cy="5464628"/>
          </a:xfrm>
          <a:prstGeom prst="rect">
            <a:avLst/>
          </a:prstGeom>
        </p:spPr>
      </p:pic>
      <p:sp>
        <p:nvSpPr>
          <p:cNvPr id="3" name="TextBox 2"/>
          <p:cNvSpPr txBox="1"/>
          <p:nvPr/>
        </p:nvSpPr>
        <p:spPr>
          <a:xfrm>
            <a:off x="6379029" y="6457890"/>
            <a:ext cx="2764971" cy="400110"/>
          </a:xfrm>
          <a:prstGeom prst="rect">
            <a:avLst/>
          </a:prstGeom>
          <a:noFill/>
        </p:spPr>
        <p:txBody>
          <a:bodyPr wrap="square" rtlCol="0">
            <a:spAutoFit/>
          </a:bodyPr>
          <a:lstStyle/>
          <a:p>
            <a:r>
              <a:rPr lang="en-US" sz="2000" dirty="0" smtClean="0">
                <a:solidFill>
                  <a:schemeClr val="bg1">
                    <a:lumMod val="50000"/>
                  </a:schemeClr>
                </a:solidFill>
              </a:rPr>
              <a:t>From </a:t>
            </a:r>
            <a:r>
              <a:rPr lang="en-US" sz="2000" dirty="0" err="1" smtClean="0">
                <a:solidFill>
                  <a:schemeClr val="bg1">
                    <a:lumMod val="50000"/>
                  </a:schemeClr>
                </a:solidFill>
              </a:rPr>
              <a:t>Brutsaert</a:t>
            </a:r>
            <a:r>
              <a:rPr lang="en-US" sz="2000" dirty="0" smtClean="0">
                <a:solidFill>
                  <a:schemeClr val="bg1">
                    <a:lumMod val="50000"/>
                  </a:schemeClr>
                </a:solidFill>
              </a:rPr>
              <a:t>, 2005</a:t>
            </a:r>
            <a:endParaRPr lang="en-US" sz="20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55594"/>
          </a:xfrm>
        </p:spPr>
        <p:txBody>
          <a:bodyPr/>
          <a:lstStyle/>
          <a:p>
            <a:r>
              <a:rPr lang="en-US" sz="3600" dirty="0" smtClean="0"/>
              <a:t>Precipitation Measurement and Data Analysis</a:t>
            </a:r>
            <a:endParaRPr lang="en-US" sz="3600" dirty="0"/>
          </a:p>
        </p:txBody>
      </p:sp>
      <p:sp>
        <p:nvSpPr>
          <p:cNvPr id="3" name="Content Placeholder 2"/>
          <p:cNvSpPr>
            <a:spLocks noGrp="1"/>
          </p:cNvSpPr>
          <p:nvPr>
            <p:ph idx="1"/>
          </p:nvPr>
        </p:nvSpPr>
        <p:spPr>
          <a:xfrm>
            <a:off x="767687" y="1719617"/>
            <a:ext cx="7772400" cy="4496937"/>
          </a:xfrm>
        </p:spPr>
        <p:txBody>
          <a:bodyPr/>
          <a:lstStyle/>
          <a:p>
            <a:pPr lvl="0">
              <a:buNone/>
            </a:pPr>
            <a:r>
              <a:rPr lang="en-US" sz="2400" dirty="0" smtClean="0"/>
              <a:t>Learning objectives</a:t>
            </a:r>
          </a:p>
          <a:p>
            <a:pPr lvl="0"/>
            <a:r>
              <a:rPr lang="en-US" sz="2400" dirty="0" smtClean="0"/>
              <a:t>Be able to estimate area average precipitation from point measurements using a variety of methods</a:t>
            </a:r>
            <a:endParaRPr lang="en-US" sz="2400" b="1" dirty="0" smtClean="0"/>
          </a:p>
          <a:p>
            <a:pPr lvl="0"/>
            <a:r>
              <a:rPr lang="en-US" sz="2400" dirty="0" smtClean="0"/>
              <a:t>Estimate design rainfall amounts and intensities</a:t>
            </a:r>
            <a:endParaRPr lang="en-US" sz="2400" b="1" dirty="0" smtClean="0"/>
          </a:p>
          <a:p>
            <a:pPr lvl="0"/>
            <a:r>
              <a:rPr lang="en-US" sz="2400" dirty="0" smtClean="0"/>
              <a:t>Develop ArcGIS skills for analysis </a:t>
            </a:r>
            <a:r>
              <a:rPr lang="en-US" sz="2400" smtClean="0"/>
              <a:t>of precipitation</a:t>
            </a:r>
            <a:endParaRPr lang="en-US" sz="2400" dirty="0" smtClean="0"/>
          </a:p>
        </p:txBody>
      </p:sp>
    </p:spTree>
    <p:extLst>
      <p:ext uri="{BB962C8B-B14F-4D97-AF65-F5344CB8AC3E}">
        <p14:creationId xmlns:p14="http://schemas.microsoft.com/office/powerpoint/2010/main" val="738272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504" y="172872"/>
            <a:ext cx="7772400" cy="1143000"/>
          </a:xfrm>
        </p:spPr>
        <p:txBody>
          <a:bodyPr/>
          <a:lstStyle/>
          <a:p>
            <a:r>
              <a:rPr lang="en-US" sz="4000" dirty="0" smtClean="0"/>
              <a:t>Precipitation measurement at a point</a:t>
            </a:r>
            <a:endParaRPr lang="en-US" sz="4000" dirty="0"/>
          </a:p>
        </p:txBody>
      </p:sp>
      <p:sp>
        <p:nvSpPr>
          <p:cNvPr id="3" name="Content Placeholder 2"/>
          <p:cNvSpPr>
            <a:spLocks noGrp="1"/>
          </p:cNvSpPr>
          <p:nvPr>
            <p:ph idx="1"/>
          </p:nvPr>
        </p:nvSpPr>
        <p:spPr>
          <a:xfrm>
            <a:off x="685800" y="1189630"/>
            <a:ext cx="7772400" cy="4114800"/>
          </a:xfrm>
        </p:spPr>
        <p:txBody>
          <a:bodyPr/>
          <a:lstStyle/>
          <a:p>
            <a:pPr marL="0" indent="0">
              <a:buNone/>
            </a:pPr>
            <a:r>
              <a:rPr lang="en-US" sz="2800" dirty="0" smtClean="0"/>
              <a:t>Accuracy is an important foundation for quantitative hydrologic analysis</a:t>
            </a:r>
          </a:p>
          <a:p>
            <a:pPr>
              <a:buNone/>
            </a:pPr>
            <a:r>
              <a:rPr lang="en-US" sz="2800" dirty="0" smtClean="0"/>
              <a:t>	Issues affecting precipitation measurement accuracy (gage design considerations)</a:t>
            </a:r>
          </a:p>
          <a:p>
            <a:pPr>
              <a:buNone/>
            </a:pPr>
            <a:r>
              <a:rPr lang="en-US" dirty="0" smtClean="0"/>
              <a:t>	</a:t>
            </a:r>
            <a:r>
              <a:rPr lang="en-US" sz="2800" dirty="0" smtClean="0"/>
              <a:t>(</a:t>
            </a:r>
            <a:r>
              <a:rPr lang="en-US" sz="2800" dirty="0" err="1" smtClean="0"/>
              <a:t>Dingman</a:t>
            </a:r>
            <a:r>
              <a:rPr lang="en-US" sz="2800" dirty="0" smtClean="0"/>
              <a:t> p105-115)</a:t>
            </a:r>
          </a:p>
          <a:p>
            <a:pPr lvl="1"/>
            <a:r>
              <a:rPr lang="en-US" sz="2400" dirty="0" smtClean="0"/>
              <a:t>Orifice size</a:t>
            </a:r>
          </a:p>
          <a:p>
            <a:pPr lvl="1"/>
            <a:r>
              <a:rPr lang="en-US" sz="2400" dirty="0" smtClean="0"/>
              <a:t>Orifice orientation</a:t>
            </a:r>
          </a:p>
          <a:p>
            <a:pPr lvl="1"/>
            <a:r>
              <a:rPr lang="en-US" sz="2400" dirty="0" smtClean="0"/>
              <a:t>Height above ground</a:t>
            </a:r>
          </a:p>
          <a:p>
            <a:pPr lvl="1"/>
            <a:r>
              <a:rPr lang="en-US" sz="2400" dirty="0" smtClean="0"/>
              <a:t>Wind shielding</a:t>
            </a:r>
          </a:p>
          <a:p>
            <a:pPr lvl="1"/>
            <a:r>
              <a:rPr lang="en-US" sz="2400" dirty="0" smtClean="0"/>
              <a:t>Obstructions (buildings, trees etc.)</a:t>
            </a:r>
          </a:p>
          <a:p>
            <a:pPr lvl="1"/>
            <a:r>
              <a:rPr lang="en-US" sz="2400" dirty="0" smtClean="0"/>
              <a:t>Splashing (in or out)</a:t>
            </a:r>
          </a:p>
          <a:p>
            <a:pPr lvl="1"/>
            <a:r>
              <a:rPr lang="en-US" sz="2400" dirty="0" smtClean="0"/>
              <a:t>Evaporation of collected water</a:t>
            </a:r>
            <a:endParaRPr lang="en-US" sz="2400" dirty="0"/>
          </a:p>
        </p:txBody>
      </p:sp>
    </p:spTree>
    <p:extLst>
      <p:ext uri="{BB962C8B-B14F-4D97-AF65-F5344CB8AC3E}">
        <p14:creationId xmlns:p14="http://schemas.microsoft.com/office/powerpoint/2010/main" val="2269772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144000" cy="1143000"/>
          </a:xfrm>
        </p:spPr>
        <p:txBody>
          <a:bodyPr/>
          <a:lstStyle/>
          <a:p>
            <a:r>
              <a:rPr lang="en-US" sz="4000" dirty="0" smtClean="0"/>
              <a:t>Standard Rain Gage Specifications</a:t>
            </a:r>
            <a:endParaRPr lang="en-US" sz="4000" dirty="0"/>
          </a:p>
        </p:txBody>
      </p:sp>
      <p:pic>
        <p:nvPicPr>
          <p:cNvPr id="16386" name="Picture 2"/>
          <p:cNvPicPr>
            <a:picLocks noChangeAspect="1" noChangeArrowheads="1"/>
          </p:cNvPicPr>
          <p:nvPr/>
        </p:nvPicPr>
        <p:blipFill>
          <a:blip r:embed="rId2" cstate="print"/>
          <a:srcRect/>
          <a:stretch>
            <a:fillRect/>
          </a:stretch>
        </p:blipFill>
        <p:spPr bwMode="auto">
          <a:xfrm>
            <a:off x="0" y="1924334"/>
            <a:ext cx="9199985" cy="3622266"/>
          </a:xfrm>
          <a:prstGeom prst="rect">
            <a:avLst/>
          </a:prstGeom>
          <a:noFill/>
          <a:ln w="9525">
            <a:noFill/>
            <a:miter lim="800000"/>
            <a:headEnd/>
            <a:tailEnd/>
          </a:ln>
        </p:spPr>
      </p:pic>
      <p:sp>
        <p:nvSpPr>
          <p:cNvPr id="5" name="TextBox 4"/>
          <p:cNvSpPr txBox="1"/>
          <p:nvPr/>
        </p:nvSpPr>
        <p:spPr>
          <a:xfrm>
            <a:off x="6059606" y="6209731"/>
            <a:ext cx="3084394"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808080">
                    <a:lumMod val="75000"/>
                  </a:srgbClr>
                </a:solidFill>
                <a:effectLst/>
                <a:uLnTx/>
                <a:uFillTx/>
                <a:latin typeface="Times New Roman" pitchFamily="18" charset="0"/>
                <a:ea typeface="+mn-ea"/>
                <a:cs typeface="+mn-cs"/>
              </a:rPr>
              <a:t>From </a:t>
            </a:r>
            <a:r>
              <a:rPr kumimoji="0" lang="en-US" sz="2400" b="0" i="0" u="none" strike="noStrike" kern="1200" cap="none" spc="0" normalizeH="0" baseline="0" noProof="0" dirty="0" err="1" smtClean="0">
                <a:ln>
                  <a:noFill/>
                </a:ln>
                <a:solidFill>
                  <a:srgbClr val="808080">
                    <a:lumMod val="75000"/>
                  </a:srgbClr>
                </a:solidFill>
                <a:effectLst/>
                <a:uLnTx/>
                <a:uFillTx/>
                <a:latin typeface="Times New Roman" pitchFamily="18" charset="0"/>
                <a:ea typeface="+mn-ea"/>
                <a:cs typeface="+mn-cs"/>
              </a:rPr>
              <a:t>Dingman</a:t>
            </a:r>
            <a:r>
              <a:rPr kumimoji="0" lang="en-US" sz="2400" b="0" i="0" u="none" strike="noStrike" kern="1200" cap="none" spc="0" normalizeH="0" baseline="0" noProof="0" dirty="0" smtClean="0">
                <a:ln>
                  <a:noFill/>
                </a:ln>
                <a:solidFill>
                  <a:srgbClr val="808080">
                    <a:lumMod val="75000"/>
                  </a:srgbClr>
                </a:solidFill>
                <a:effectLst/>
                <a:uLnTx/>
                <a:uFillTx/>
                <a:latin typeface="Times New Roman" pitchFamily="18" charset="0"/>
                <a:ea typeface="+mn-ea"/>
                <a:cs typeface="+mn-cs"/>
              </a:rPr>
              <a:t>, 1994</a:t>
            </a:r>
            <a:endParaRPr kumimoji="0" lang="en-US" sz="2400" b="0" i="0" u="none" strike="noStrike" kern="1200" cap="none" spc="0" normalizeH="0" baseline="0" noProof="0" dirty="0">
              <a:ln>
                <a:noFill/>
              </a:ln>
              <a:solidFill>
                <a:srgbClr val="808080">
                  <a:lumMod val="75000"/>
                </a:srgbClr>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015274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86519"/>
            <a:ext cx="7772400" cy="1143000"/>
          </a:xfrm>
        </p:spPr>
        <p:txBody>
          <a:bodyPr/>
          <a:lstStyle/>
          <a:p>
            <a:r>
              <a:rPr lang="en-US" dirty="0" smtClean="0"/>
              <a:t>Wind effects and shields</a:t>
            </a:r>
            <a:endParaRPr lang="en-US"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1091821" y="1200991"/>
            <a:ext cx="6974006" cy="5664131"/>
          </a:xfrm>
          <a:prstGeom prst="rect">
            <a:avLst/>
          </a:prstGeom>
          <a:noFill/>
          <a:ln w="9525">
            <a:noFill/>
            <a:miter lim="800000"/>
            <a:headEnd/>
            <a:tailEnd/>
          </a:ln>
        </p:spPr>
      </p:pic>
      <p:sp>
        <p:nvSpPr>
          <p:cNvPr id="5" name="TextBox 4"/>
          <p:cNvSpPr txBox="1"/>
          <p:nvPr/>
        </p:nvSpPr>
        <p:spPr>
          <a:xfrm>
            <a:off x="218364" y="6182435"/>
            <a:ext cx="3084394"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808080">
                    <a:lumMod val="75000"/>
                  </a:srgbClr>
                </a:solidFill>
                <a:effectLst/>
                <a:uLnTx/>
                <a:uFillTx/>
                <a:latin typeface="Times New Roman" pitchFamily="18" charset="0"/>
                <a:ea typeface="+mn-ea"/>
                <a:cs typeface="+mn-cs"/>
              </a:rPr>
              <a:t>From </a:t>
            </a:r>
            <a:r>
              <a:rPr kumimoji="0" lang="en-US" sz="2400" b="0" i="0" u="none" strike="noStrike" kern="1200" cap="none" spc="0" normalizeH="0" baseline="0" noProof="0" dirty="0" err="1" smtClean="0">
                <a:ln>
                  <a:noFill/>
                </a:ln>
                <a:solidFill>
                  <a:srgbClr val="808080">
                    <a:lumMod val="75000"/>
                  </a:srgbClr>
                </a:solidFill>
                <a:effectLst/>
                <a:uLnTx/>
                <a:uFillTx/>
                <a:latin typeface="Times New Roman" pitchFamily="18" charset="0"/>
                <a:ea typeface="+mn-ea"/>
                <a:cs typeface="+mn-cs"/>
              </a:rPr>
              <a:t>Dingman</a:t>
            </a:r>
            <a:r>
              <a:rPr kumimoji="0" lang="en-US" sz="2400" b="0" i="0" u="none" strike="noStrike" kern="1200" cap="none" spc="0" normalizeH="0" baseline="0" noProof="0" dirty="0" smtClean="0">
                <a:ln>
                  <a:noFill/>
                </a:ln>
                <a:solidFill>
                  <a:srgbClr val="808080">
                    <a:lumMod val="75000"/>
                  </a:srgbClr>
                </a:solidFill>
                <a:effectLst/>
                <a:uLnTx/>
                <a:uFillTx/>
                <a:latin typeface="Times New Roman" pitchFamily="18" charset="0"/>
                <a:ea typeface="+mn-ea"/>
                <a:cs typeface="+mn-cs"/>
              </a:rPr>
              <a:t>, 1994</a:t>
            </a:r>
            <a:endParaRPr kumimoji="0" lang="en-US" sz="2400" b="0" i="0" u="none" strike="noStrike" kern="1200" cap="none" spc="0" normalizeH="0" baseline="0" noProof="0" dirty="0">
              <a:ln>
                <a:noFill/>
              </a:ln>
              <a:solidFill>
                <a:srgbClr val="808080">
                  <a:lumMod val="75000"/>
                </a:srgbClr>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066067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Avoid obstructions to gages.  Reduce splash effects</a:t>
            </a:r>
            <a:endParaRPr lang="en-US" dirty="0"/>
          </a:p>
        </p:txBody>
      </p:sp>
      <p:pic>
        <p:nvPicPr>
          <p:cNvPr id="18434" name="Picture 2"/>
          <p:cNvPicPr>
            <a:picLocks noGrp="1" noChangeAspect="1" noChangeArrowheads="1"/>
          </p:cNvPicPr>
          <p:nvPr>
            <p:ph idx="1"/>
          </p:nvPr>
        </p:nvPicPr>
        <p:blipFill>
          <a:blip r:embed="rId2" cstate="print"/>
          <a:srcRect/>
          <a:stretch>
            <a:fillRect/>
          </a:stretch>
        </p:blipFill>
        <p:spPr bwMode="auto">
          <a:xfrm>
            <a:off x="40944" y="2132850"/>
            <a:ext cx="9055028" cy="4440486"/>
          </a:xfrm>
          <a:prstGeom prst="rect">
            <a:avLst/>
          </a:prstGeom>
          <a:noFill/>
          <a:ln w="9525">
            <a:noFill/>
            <a:miter lim="800000"/>
            <a:headEnd/>
            <a:tailEnd/>
          </a:ln>
        </p:spPr>
      </p:pic>
      <p:sp>
        <p:nvSpPr>
          <p:cNvPr id="5" name="TextBox 4"/>
          <p:cNvSpPr txBox="1"/>
          <p:nvPr/>
        </p:nvSpPr>
        <p:spPr>
          <a:xfrm>
            <a:off x="218364" y="6182435"/>
            <a:ext cx="3084394"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808080">
                    <a:lumMod val="75000"/>
                  </a:srgbClr>
                </a:solidFill>
                <a:effectLst/>
                <a:uLnTx/>
                <a:uFillTx/>
                <a:latin typeface="Times New Roman" pitchFamily="18" charset="0"/>
                <a:ea typeface="+mn-ea"/>
                <a:cs typeface="+mn-cs"/>
              </a:rPr>
              <a:t>From </a:t>
            </a:r>
            <a:r>
              <a:rPr kumimoji="0" lang="en-US" sz="2400" b="0" i="0" u="none" strike="noStrike" kern="1200" cap="none" spc="0" normalizeH="0" baseline="0" noProof="0" dirty="0" err="1" smtClean="0">
                <a:ln>
                  <a:noFill/>
                </a:ln>
                <a:solidFill>
                  <a:srgbClr val="808080">
                    <a:lumMod val="75000"/>
                  </a:srgbClr>
                </a:solidFill>
                <a:effectLst/>
                <a:uLnTx/>
                <a:uFillTx/>
                <a:latin typeface="Times New Roman" pitchFamily="18" charset="0"/>
                <a:ea typeface="+mn-ea"/>
                <a:cs typeface="+mn-cs"/>
              </a:rPr>
              <a:t>Dingman</a:t>
            </a:r>
            <a:r>
              <a:rPr kumimoji="0" lang="en-US" sz="2400" b="0" i="0" u="none" strike="noStrike" kern="1200" cap="none" spc="0" normalizeH="0" baseline="0" noProof="0" dirty="0" smtClean="0">
                <a:ln>
                  <a:noFill/>
                </a:ln>
                <a:solidFill>
                  <a:srgbClr val="808080">
                    <a:lumMod val="75000"/>
                  </a:srgbClr>
                </a:solidFill>
                <a:effectLst/>
                <a:uLnTx/>
                <a:uFillTx/>
                <a:latin typeface="Times New Roman" pitchFamily="18" charset="0"/>
                <a:ea typeface="+mn-ea"/>
                <a:cs typeface="+mn-cs"/>
              </a:rPr>
              <a:t>, 1994</a:t>
            </a:r>
            <a:endParaRPr kumimoji="0" lang="en-US" sz="2400" b="0" i="0" u="none" strike="noStrike" kern="1200" cap="none" spc="0" normalizeH="0" baseline="0" noProof="0" dirty="0">
              <a:ln>
                <a:noFill/>
              </a:ln>
              <a:solidFill>
                <a:srgbClr val="808080">
                  <a:lumMod val="75000"/>
                </a:srgbClr>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704928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Vapor in the Atmosphere</a:t>
            </a:r>
            <a:endParaRPr lang="en-US" dirty="0"/>
          </a:p>
        </p:txBody>
      </p:sp>
      <p:sp>
        <p:nvSpPr>
          <p:cNvPr id="3" name="Content Placeholder 2"/>
          <p:cNvSpPr>
            <a:spLocks noGrp="1"/>
          </p:cNvSpPr>
          <p:nvPr>
            <p:ph idx="1"/>
          </p:nvPr>
        </p:nvSpPr>
        <p:spPr/>
        <p:txBody>
          <a:bodyPr/>
          <a:lstStyle/>
          <a:p>
            <a:r>
              <a:rPr lang="en-US" dirty="0" smtClean="0"/>
              <a:t>The atmosphere a critical pathway in the hydrologic cycle</a:t>
            </a:r>
          </a:p>
          <a:p>
            <a:r>
              <a:rPr lang="en-US" dirty="0" smtClean="0"/>
              <a:t>The transport and distribution of water vapor in the atmosphere controls precipitation and evaporation which in turn determine soil and groundwater storage </a:t>
            </a:r>
            <a:r>
              <a:rPr lang="en-US" smtClean="0"/>
              <a:t>and runoff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7462"/>
            <a:ext cx="7772400" cy="1143000"/>
          </a:xfrm>
        </p:spPr>
        <p:txBody>
          <a:bodyPr/>
          <a:lstStyle/>
          <a:p>
            <a:r>
              <a:rPr lang="en-US" dirty="0" smtClean="0"/>
              <a:t>Gage-catch deficiencies</a:t>
            </a:r>
            <a:endParaRPr lang="en-US" dirty="0"/>
          </a:p>
        </p:txBody>
      </p:sp>
      <p:pic>
        <p:nvPicPr>
          <p:cNvPr id="19458" name="Picture 2"/>
          <p:cNvPicPr>
            <a:picLocks noGrp="1" noChangeAspect="1" noChangeArrowheads="1"/>
          </p:cNvPicPr>
          <p:nvPr>
            <p:ph idx="1"/>
          </p:nvPr>
        </p:nvPicPr>
        <p:blipFill>
          <a:blip r:embed="rId2" cstate="print"/>
          <a:srcRect/>
          <a:stretch>
            <a:fillRect/>
          </a:stretch>
        </p:blipFill>
        <p:spPr bwMode="auto">
          <a:xfrm rot="21540000">
            <a:off x="643798" y="1390627"/>
            <a:ext cx="8077469" cy="5439263"/>
          </a:xfrm>
          <a:prstGeom prst="rect">
            <a:avLst/>
          </a:prstGeom>
          <a:noFill/>
          <a:ln w="9525">
            <a:noFill/>
            <a:miter lim="800000"/>
            <a:headEnd/>
            <a:tailEnd/>
          </a:ln>
        </p:spPr>
      </p:pic>
      <p:sp>
        <p:nvSpPr>
          <p:cNvPr id="5" name="TextBox 4"/>
          <p:cNvSpPr txBox="1"/>
          <p:nvPr/>
        </p:nvSpPr>
        <p:spPr>
          <a:xfrm>
            <a:off x="218364" y="6182435"/>
            <a:ext cx="3084394"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808080">
                    <a:lumMod val="75000"/>
                  </a:srgbClr>
                </a:solidFill>
                <a:effectLst/>
                <a:uLnTx/>
                <a:uFillTx/>
                <a:latin typeface="Times New Roman" pitchFamily="18" charset="0"/>
                <a:ea typeface="+mn-ea"/>
                <a:cs typeface="+mn-cs"/>
              </a:rPr>
              <a:t>From </a:t>
            </a:r>
            <a:r>
              <a:rPr kumimoji="0" lang="en-US" sz="2400" b="0" i="0" u="none" strike="noStrike" kern="1200" cap="none" spc="0" normalizeH="0" baseline="0" noProof="0" dirty="0" err="1" smtClean="0">
                <a:ln>
                  <a:noFill/>
                </a:ln>
                <a:solidFill>
                  <a:srgbClr val="808080">
                    <a:lumMod val="75000"/>
                  </a:srgbClr>
                </a:solidFill>
                <a:effectLst/>
                <a:uLnTx/>
                <a:uFillTx/>
                <a:latin typeface="Times New Roman" pitchFamily="18" charset="0"/>
                <a:ea typeface="+mn-ea"/>
                <a:cs typeface="+mn-cs"/>
              </a:rPr>
              <a:t>Dingman</a:t>
            </a:r>
            <a:r>
              <a:rPr kumimoji="0" lang="en-US" sz="2400" b="0" i="0" u="none" strike="noStrike" kern="1200" cap="none" spc="0" normalizeH="0" baseline="0" noProof="0" dirty="0" smtClean="0">
                <a:ln>
                  <a:noFill/>
                </a:ln>
                <a:solidFill>
                  <a:srgbClr val="808080">
                    <a:lumMod val="75000"/>
                  </a:srgbClr>
                </a:solidFill>
                <a:effectLst/>
                <a:uLnTx/>
                <a:uFillTx/>
                <a:latin typeface="Times New Roman" pitchFamily="18" charset="0"/>
                <a:ea typeface="+mn-ea"/>
                <a:cs typeface="+mn-cs"/>
              </a:rPr>
              <a:t>, 1994</a:t>
            </a:r>
            <a:endParaRPr kumimoji="0" lang="en-US" sz="2400" b="0" i="0" u="none" strike="noStrike" kern="1200" cap="none" spc="0" normalizeH="0" baseline="0" noProof="0" dirty="0">
              <a:ln>
                <a:noFill/>
              </a:ln>
              <a:solidFill>
                <a:srgbClr val="808080">
                  <a:lumMod val="75000"/>
                </a:srgbClr>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180600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berlin\dtarb\Documents\My Scans\scan0002.jpg"/>
          <p:cNvPicPr>
            <a:picLocks noChangeAspect="1" noChangeArrowheads="1"/>
          </p:cNvPicPr>
          <p:nvPr/>
        </p:nvPicPr>
        <p:blipFill>
          <a:blip r:embed="rId2" cstate="print"/>
          <a:srcRect l="4584" t="9938" b="12621"/>
          <a:stretch>
            <a:fillRect/>
          </a:stretch>
        </p:blipFill>
        <p:spPr bwMode="auto">
          <a:xfrm>
            <a:off x="3000029" y="0"/>
            <a:ext cx="6143970" cy="6858000"/>
          </a:xfrm>
          <a:prstGeom prst="rect">
            <a:avLst/>
          </a:prstGeom>
          <a:noFill/>
        </p:spPr>
      </p:pic>
      <p:sp>
        <p:nvSpPr>
          <p:cNvPr id="2" name="Title 1"/>
          <p:cNvSpPr>
            <a:spLocks noGrp="1"/>
          </p:cNvSpPr>
          <p:nvPr>
            <p:ph type="title"/>
          </p:nvPr>
        </p:nvSpPr>
        <p:spPr>
          <a:xfrm>
            <a:off x="0" y="0"/>
            <a:ext cx="3138985" cy="2761397"/>
          </a:xfrm>
        </p:spPr>
        <p:txBody>
          <a:bodyPr/>
          <a:lstStyle/>
          <a:p>
            <a:r>
              <a:rPr lang="en-US" sz="3600" dirty="0" smtClean="0"/>
              <a:t>Precipitation area averaging</a:t>
            </a:r>
            <a:endParaRPr lang="en-US" sz="3600" dirty="0"/>
          </a:p>
        </p:txBody>
      </p:sp>
      <p:sp>
        <p:nvSpPr>
          <p:cNvPr id="5" name="TextBox 4"/>
          <p:cNvSpPr txBox="1"/>
          <p:nvPr/>
        </p:nvSpPr>
        <p:spPr>
          <a:xfrm>
            <a:off x="218364" y="6182435"/>
            <a:ext cx="3084394"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808080">
                    <a:lumMod val="75000"/>
                  </a:srgbClr>
                </a:solidFill>
                <a:effectLst/>
                <a:uLnTx/>
                <a:uFillTx/>
                <a:latin typeface="Times New Roman" pitchFamily="18" charset="0"/>
                <a:ea typeface="+mn-ea"/>
                <a:cs typeface="+mn-cs"/>
              </a:rPr>
              <a:t>From </a:t>
            </a:r>
            <a:r>
              <a:rPr kumimoji="0" lang="en-US" sz="2400" b="0" i="0" u="none" strike="noStrike" kern="1200" cap="none" spc="0" normalizeH="0" baseline="0" noProof="0" dirty="0" err="1" smtClean="0">
                <a:ln>
                  <a:noFill/>
                </a:ln>
                <a:solidFill>
                  <a:srgbClr val="808080">
                    <a:lumMod val="75000"/>
                  </a:srgbClr>
                </a:solidFill>
                <a:effectLst/>
                <a:uLnTx/>
                <a:uFillTx/>
                <a:latin typeface="Times New Roman" pitchFamily="18" charset="0"/>
                <a:ea typeface="+mn-ea"/>
                <a:cs typeface="+mn-cs"/>
              </a:rPr>
              <a:t>Dingman</a:t>
            </a:r>
            <a:r>
              <a:rPr kumimoji="0" lang="en-US" sz="2400" b="0" i="0" u="none" strike="noStrike" kern="1200" cap="none" spc="0" normalizeH="0" baseline="0" noProof="0" dirty="0" smtClean="0">
                <a:ln>
                  <a:noFill/>
                </a:ln>
                <a:solidFill>
                  <a:srgbClr val="808080">
                    <a:lumMod val="75000"/>
                  </a:srgbClr>
                </a:solidFill>
                <a:effectLst/>
                <a:uLnTx/>
                <a:uFillTx/>
                <a:latin typeface="Times New Roman" pitchFamily="18" charset="0"/>
                <a:ea typeface="+mn-ea"/>
                <a:cs typeface="+mn-cs"/>
              </a:rPr>
              <a:t>, 1994</a:t>
            </a:r>
            <a:endParaRPr kumimoji="0" lang="en-US" sz="2400" b="0" i="0" u="none" strike="noStrike" kern="1200" cap="none" spc="0" normalizeH="0" baseline="0" noProof="0" dirty="0">
              <a:ln>
                <a:noFill/>
              </a:ln>
              <a:solidFill>
                <a:srgbClr val="808080">
                  <a:lumMod val="75000"/>
                </a:srgbClr>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251834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23554" name="Picture 2" descr="\\berlin\dtarb\Documents\My Scans\scan0003.jpg"/>
          <p:cNvPicPr>
            <a:picLocks noChangeAspect="1" noChangeArrowheads="1"/>
          </p:cNvPicPr>
          <p:nvPr/>
        </p:nvPicPr>
        <p:blipFill>
          <a:blip r:embed="rId2" cstate="print"/>
          <a:srcRect b="58053"/>
          <a:stretch>
            <a:fillRect/>
          </a:stretch>
        </p:blipFill>
        <p:spPr bwMode="auto">
          <a:xfrm>
            <a:off x="198835" y="1248484"/>
            <a:ext cx="8813385" cy="5084075"/>
          </a:xfrm>
          <a:prstGeom prst="rect">
            <a:avLst/>
          </a:prstGeom>
          <a:noFill/>
        </p:spPr>
      </p:pic>
      <p:sp>
        <p:nvSpPr>
          <p:cNvPr id="2" name="Title 1"/>
          <p:cNvSpPr>
            <a:spLocks noGrp="1"/>
          </p:cNvSpPr>
          <p:nvPr>
            <p:ph type="title"/>
          </p:nvPr>
        </p:nvSpPr>
        <p:spPr>
          <a:xfrm>
            <a:off x="685800" y="0"/>
            <a:ext cx="7772400" cy="1143000"/>
          </a:xfrm>
        </p:spPr>
        <p:txBody>
          <a:bodyPr/>
          <a:lstStyle/>
          <a:p>
            <a:r>
              <a:rPr lang="en-US" dirty="0" smtClean="0"/>
              <a:t>Arithmetic Average</a:t>
            </a:r>
            <a:endParaRPr lang="en-US" dirty="0"/>
          </a:p>
        </p:txBody>
      </p:sp>
      <p:sp>
        <p:nvSpPr>
          <p:cNvPr id="5" name="TextBox 4"/>
          <p:cNvSpPr txBox="1"/>
          <p:nvPr/>
        </p:nvSpPr>
        <p:spPr>
          <a:xfrm>
            <a:off x="218364" y="6182435"/>
            <a:ext cx="3084394"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808080">
                    <a:lumMod val="75000"/>
                  </a:srgbClr>
                </a:solidFill>
                <a:effectLst/>
                <a:uLnTx/>
                <a:uFillTx/>
                <a:latin typeface="Times New Roman" pitchFamily="18" charset="0"/>
                <a:ea typeface="+mn-ea"/>
                <a:cs typeface="+mn-cs"/>
              </a:rPr>
              <a:t>From </a:t>
            </a:r>
            <a:r>
              <a:rPr kumimoji="0" lang="en-US" sz="2400" b="0" i="0" u="none" strike="noStrike" kern="1200" cap="none" spc="0" normalizeH="0" baseline="0" noProof="0" dirty="0" err="1" smtClean="0">
                <a:ln>
                  <a:noFill/>
                </a:ln>
                <a:solidFill>
                  <a:srgbClr val="808080">
                    <a:lumMod val="75000"/>
                  </a:srgbClr>
                </a:solidFill>
                <a:effectLst/>
                <a:uLnTx/>
                <a:uFillTx/>
                <a:latin typeface="Times New Roman" pitchFamily="18" charset="0"/>
                <a:ea typeface="+mn-ea"/>
                <a:cs typeface="+mn-cs"/>
              </a:rPr>
              <a:t>Dingman</a:t>
            </a:r>
            <a:r>
              <a:rPr kumimoji="0" lang="en-US" sz="2400" b="0" i="0" u="none" strike="noStrike" kern="1200" cap="none" spc="0" normalizeH="0" baseline="0" noProof="0" dirty="0" smtClean="0">
                <a:ln>
                  <a:noFill/>
                </a:ln>
                <a:solidFill>
                  <a:srgbClr val="808080">
                    <a:lumMod val="75000"/>
                  </a:srgbClr>
                </a:solidFill>
                <a:effectLst/>
                <a:uLnTx/>
                <a:uFillTx/>
                <a:latin typeface="Times New Roman" pitchFamily="18" charset="0"/>
                <a:ea typeface="+mn-ea"/>
                <a:cs typeface="+mn-cs"/>
              </a:rPr>
              <a:t>, 1994</a:t>
            </a:r>
            <a:endParaRPr kumimoji="0" lang="en-US" sz="2400" b="0" i="0" u="none" strike="noStrike" kern="1200" cap="none" spc="0" normalizeH="0" baseline="0" noProof="0" dirty="0">
              <a:ln>
                <a:noFill/>
              </a:ln>
              <a:solidFill>
                <a:srgbClr val="808080">
                  <a:lumMod val="75000"/>
                </a:srgbClr>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857152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berlin\dtarb\Documents\My Scans\scan0003.jpg"/>
          <p:cNvPicPr>
            <a:picLocks noGrp="1" noChangeAspect="1" noChangeArrowheads="1"/>
          </p:cNvPicPr>
          <p:nvPr>
            <p:ph idx="1"/>
          </p:nvPr>
        </p:nvPicPr>
        <p:blipFill>
          <a:blip r:embed="rId2" cstate="print"/>
          <a:srcRect t="40741" b="12512"/>
          <a:stretch>
            <a:fillRect/>
          </a:stretch>
        </p:blipFill>
        <p:spPr bwMode="auto">
          <a:xfrm>
            <a:off x="336970" y="1120871"/>
            <a:ext cx="8042755" cy="5170748"/>
          </a:xfrm>
          <a:prstGeom prst="rect">
            <a:avLst/>
          </a:prstGeom>
          <a:noFill/>
        </p:spPr>
      </p:pic>
      <p:sp>
        <p:nvSpPr>
          <p:cNvPr id="2" name="Title 1"/>
          <p:cNvSpPr>
            <a:spLocks noGrp="1"/>
          </p:cNvSpPr>
          <p:nvPr>
            <p:ph type="title"/>
          </p:nvPr>
        </p:nvSpPr>
        <p:spPr>
          <a:xfrm>
            <a:off x="726743" y="186519"/>
            <a:ext cx="7772400" cy="1143000"/>
          </a:xfrm>
        </p:spPr>
        <p:txBody>
          <a:bodyPr/>
          <a:lstStyle/>
          <a:p>
            <a:r>
              <a:rPr lang="en-US" dirty="0" err="1" smtClean="0"/>
              <a:t>Thiessen</a:t>
            </a:r>
            <a:r>
              <a:rPr lang="en-US" dirty="0" smtClean="0"/>
              <a:t> Polygons</a:t>
            </a:r>
            <a:endParaRPr lang="en-US" dirty="0"/>
          </a:p>
        </p:txBody>
      </p:sp>
      <p:sp>
        <p:nvSpPr>
          <p:cNvPr id="5" name="TextBox 4"/>
          <p:cNvSpPr txBox="1"/>
          <p:nvPr/>
        </p:nvSpPr>
        <p:spPr>
          <a:xfrm>
            <a:off x="5745708" y="6196082"/>
            <a:ext cx="3084394"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808080">
                    <a:lumMod val="75000"/>
                  </a:srgbClr>
                </a:solidFill>
                <a:effectLst/>
                <a:uLnTx/>
                <a:uFillTx/>
                <a:latin typeface="Times New Roman" pitchFamily="18" charset="0"/>
                <a:ea typeface="+mn-ea"/>
                <a:cs typeface="+mn-cs"/>
              </a:rPr>
              <a:t>From </a:t>
            </a:r>
            <a:r>
              <a:rPr kumimoji="0" lang="en-US" sz="2400" b="0" i="0" u="none" strike="noStrike" kern="1200" cap="none" spc="0" normalizeH="0" baseline="0" noProof="0" dirty="0" err="1" smtClean="0">
                <a:ln>
                  <a:noFill/>
                </a:ln>
                <a:solidFill>
                  <a:srgbClr val="808080">
                    <a:lumMod val="75000"/>
                  </a:srgbClr>
                </a:solidFill>
                <a:effectLst/>
                <a:uLnTx/>
                <a:uFillTx/>
                <a:latin typeface="Times New Roman" pitchFamily="18" charset="0"/>
                <a:ea typeface="+mn-ea"/>
                <a:cs typeface="+mn-cs"/>
              </a:rPr>
              <a:t>Dingman</a:t>
            </a:r>
            <a:r>
              <a:rPr kumimoji="0" lang="en-US" sz="2400" b="0" i="0" u="none" strike="noStrike" kern="1200" cap="none" spc="0" normalizeH="0" baseline="0" noProof="0" dirty="0" smtClean="0">
                <a:ln>
                  <a:noFill/>
                </a:ln>
                <a:solidFill>
                  <a:srgbClr val="808080">
                    <a:lumMod val="75000"/>
                  </a:srgbClr>
                </a:solidFill>
                <a:effectLst/>
                <a:uLnTx/>
                <a:uFillTx/>
                <a:latin typeface="Times New Roman" pitchFamily="18" charset="0"/>
                <a:ea typeface="+mn-ea"/>
                <a:cs typeface="+mn-cs"/>
              </a:rPr>
              <a:t>, 1994</a:t>
            </a:r>
            <a:endParaRPr kumimoji="0" lang="en-US" sz="2400" b="0" i="0" u="none" strike="noStrike" kern="1200" cap="none" spc="0" normalizeH="0" baseline="0" noProof="0" dirty="0">
              <a:ln>
                <a:noFill/>
              </a:ln>
              <a:solidFill>
                <a:srgbClr val="808080">
                  <a:lumMod val="75000"/>
                </a:srgbClr>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118776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772400" cy="1143000"/>
          </a:xfrm>
        </p:spPr>
        <p:txBody>
          <a:bodyPr/>
          <a:lstStyle/>
          <a:p>
            <a:r>
              <a:rPr lang="en-US" dirty="0" err="1" smtClean="0"/>
              <a:t>Isohyetal</a:t>
            </a:r>
            <a:r>
              <a:rPr lang="en-US" dirty="0" smtClean="0"/>
              <a:t> method</a:t>
            </a:r>
            <a:endParaRPr lang="en-US" dirty="0"/>
          </a:p>
        </p:txBody>
      </p:sp>
      <p:pic>
        <p:nvPicPr>
          <p:cNvPr id="24578" name="Picture 2" descr="\\berlin\dtarb\Documents\My Scans\scan0004.jpg"/>
          <p:cNvPicPr>
            <a:picLocks noChangeAspect="1" noChangeArrowheads="1"/>
          </p:cNvPicPr>
          <p:nvPr/>
        </p:nvPicPr>
        <p:blipFill>
          <a:blip r:embed="rId2" cstate="print"/>
          <a:srcRect t="12461" r="3352" b="39596"/>
          <a:stretch>
            <a:fillRect/>
          </a:stretch>
        </p:blipFill>
        <p:spPr bwMode="auto">
          <a:xfrm>
            <a:off x="304800" y="1219200"/>
            <a:ext cx="8265812" cy="5638800"/>
          </a:xfrm>
          <a:prstGeom prst="rect">
            <a:avLst/>
          </a:prstGeom>
          <a:noFill/>
        </p:spPr>
      </p:pic>
      <p:sp>
        <p:nvSpPr>
          <p:cNvPr id="5" name="TextBox 4"/>
          <p:cNvSpPr txBox="1"/>
          <p:nvPr/>
        </p:nvSpPr>
        <p:spPr>
          <a:xfrm>
            <a:off x="5860008" y="6348482"/>
            <a:ext cx="3084394"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808080">
                    <a:lumMod val="75000"/>
                  </a:srgbClr>
                </a:solidFill>
                <a:effectLst/>
                <a:uLnTx/>
                <a:uFillTx/>
                <a:latin typeface="Times New Roman" pitchFamily="18" charset="0"/>
                <a:ea typeface="+mn-ea"/>
                <a:cs typeface="+mn-cs"/>
              </a:rPr>
              <a:t>From </a:t>
            </a:r>
            <a:r>
              <a:rPr kumimoji="0" lang="en-US" sz="2400" b="0" i="0" u="none" strike="noStrike" kern="1200" cap="none" spc="0" normalizeH="0" baseline="0" noProof="0" dirty="0" err="1" smtClean="0">
                <a:ln>
                  <a:noFill/>
                </a:ln>
                <a:solidFill>
                  <a:srgbClr val="808080">
                    <a:lumMod val="75000"/>
                  </a:srgbClr>
                </a:solidFill>
                <a:effectLst/>
                <a:uLnTx/>
                <a:uFillTx/>
                <a:latin typeface="Times New Roman" pitchFamily="18" charset="0"/>
                <a:ea typeface="+mn-ea"/>
                <a:cs typeface="+mn-cs"/>
              </a:rPr>
              <a:t>Dingman</a:t>
            </a:r>
            <a:r>
              <a:rPr kumimoji="0" lang="en-US" sz="2400" b="0" i="0" u="none" strike="noStrike" kern="1200" cap="none" spc="0" normalizeH="0" baseline="0" noProof="0" dirty="0" smtClean="0">
                <a:ln>
                  <a:noFill/>
                </a:ln>
                <a:solidFill>
                  <a:srgbClr val="808080">
                    <a:lumMod val="75000"/>
                  </a:srgbClr>
                </a:solidFill>
                <a:effectLst/>
                <a:uLnTx/>
                <a:uFillTx/>
                <a:latin typeface="Times New Roman" pitchFamily="18" charset="0"/>
                <a:ea typeface="+mn-ea"/>
                <a:cs typeface="+mn-cs"/>
              </a:rPr>
              <a:t>, 1994</a:t>
            </a:r>
            <a:endParaRPr kumimoji="0" lang="en-US" sz="2400" b="0" i="0" u="none" strike="noStrike" kern="1200" cap="none" spc="0" normalizeH="0" baseline="0" noProof="0" dirty="0">
              <a:ln>
                <a:noFill/>
              </a:ln>
              <a:solidFill>
                <a:srgbClr val="808080">
                  <a:lumMod val="75000"/>
                </a:srgbClr>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317688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a:xfrm>
            <a:off x="685800" y="0"/>
            <a:ext cx="7772400" cy="1143000"/>
          </a:xfrm>
        </p:spPr>
        <p:txBody>
          <a:bodyPr/>
          <a:lstStyle/>
          <a:p>
            <a:r>
              <a:rPr lang="en-US" dirty="0" smtClean="0"/>
              <a:t>Hypsometric Method</a:t>
            </a:r>
            <a:endParaRPr lang="en-US" dirty="0"/>
          </a:p>
        </p:txBody>
      </p:sp>
      <p:pic>
        <p:nvPicPr>
          <p:cNvPr id="25602" name="Picture 2" descr="\\berlin\dtarb\Documents\My Scans\scan0005.jpg"/>
          <p:cNvPicPr>
            <a:picLocks noChangeAspect="1" noChangeArrowheads="1"/>
          </p:cNvPicPr>
          <p:nvPr/>
        </p:nvPicPr>
        <p:blipFill>
          <a:blip r:embed="rId2" cstate="print"/>
          <a:srcRect t="4952" r="22397"/>
          <a:stretch>
            <a:fillRect/>
          </a:stretch>
        </p:blipFill>
        <p:spPr bwMode="auto">
          <a:xfrm rot="5400000">
            <a:off x="1857772" y="-675878"/>
            <a:ext cx="5428456" cy="9144000"/>
          </a:xfrm>
          <a:prstGeom prst="rect">
            <a:avLst/>
          </a:prstGeom>
          <a:noFill/>
        </p:spPr>
      </p:pic>
      <p:sp>
        <p:nvSpPr>
          <p:cNvPr id="5" name="TextBox 4"/>
          <p:cNvSpPr txBox="1"/>
          <p:nvPr/>
        </p:nvSpPr>
        <p:spPr>
          <a:xfrm>
            <a:off x="5860008" y="6348482"/>
            <a:ext cx="3084394"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808080">
                    <a:lumMod val="75000"/>
                  </a:srgbClr>
                </a:solidFill>
                <a:effectLst/>
                <a:uLnTx/>
                <a:uFillTx/>
                <a:latin typeface="Times New Roman" pitchFamily="18" charset="0"/>
                <a:ea typeface="+mn-ea"/>
                <a:cs typeface="+mn-cs"/>
              </a:rPr>
              <a:t>From </a:t>
            </a:r>
            <a:r>
              <a:rPr kumimoji="0" lang="en-US" sz="2400" b="0" i="0" u="none" strike="noStrike" kern="1200" cap="none" spc="0" normalizeH="0" baseline="0" noProof="0" dirty="0" err="1" smtClean="0">
                <a:ln>
                  <a:noFill/>
                </a:ln>
                <a:solidFill>
                  <a:srgbClr val="808080">
                    <a:lumMod val="75000"/>
                  </a:srgbClr>
                </a:solidFill>
                <a:effectLst/>
                <a:uLnTx/>
                <a:uFillTx/>
                <a:latin typeface="Times New Roman" pitchFamily="18" charset="0"/>
                <a:ea typeface="+mn-ea"/>
                <a:cs typeface="+mn-cs"/>
              </a:rPr>
              <a:t>Dingman</a:t>
            </a:r>
            <a:r>
              <a:rPr kumimoji="0" lang="en-US" sz="2400" b="0" i="0" u="none" strike="noStrike" kern="1200" cap="none" spc="0" normalizeH="0" baseline="0" noProof="0" dirty="0" smtClean="0">
                <a:ln>
                  <a:noFill/>
                </a:ln>
                <a:solidFill>
                  <a:srgbClr val="808080">
                    <a:lumMod val="75000"/>
                  </a:srgbClr>
                </a:solidFill>
                <a:effectLst/>
                <a:uLnTx/>
                <a:uFillTx/>
                <a:latin typeface="Times New Roman" pitchFamily="18" charset="0"/>
                <a:ea typeface="+mn-ea"/>
                <a:cs typeface="+mn-cs"/>
              </a:rPr>
              <a:t>, 1994</a:t>
            </a:r>
            <a:endParaRPr kumimoji="0" lang="en-US" sz="2400" b="0" i="0" u="none" strike="noStrike" kern="1200" cap="none" spc="0" normalizeH="0" baseline="0" noProof="0" dirty="0">
              <a:ln>
                <a:noFill/>
              </a:ln>
              <a:solidFill>
                <a:srgbClr val="808080">
                  <a:lumMod val="75000"/>
                </a:srgbClr>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04237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3" y="242888"/>
            <a:ext cx="8479603" cy="606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354868" y="6396335"/>
            <a:ext cx="4789132"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srgbClr val="808080">
                    <a:lumMod val="60000"/>
                    <a:lumOff val="40000"/>
                  </a:srgbClr>
                </a:solidFill>
                <a:effectLst/>
                <a:uLnTx/>
                <a:uFillTx/>
                <a:latin typeface="Arial" pitchFamily="34" charset="0"/>
                <a:ea typeface="+mn-ea"/>
                <a:cs typeface="Arial" pitchFamily="34" charset="0"/>
              </a:rPr>
              <a:t>From www.prism.oregonstate.edu</a:t>
            </a:r>
            <a:endParaRPr kumimoji="0" lang="en-US" sz="2400" b="0" i="0" u="none" strike="noStrike" kern="1200" cap="none" spc="0" normalizeH="0" baseline="0" noProof="0" dirty="0">
              <a:ln>
                <a:noFill/>
              </a:ln>
              <a:solidFill>
                <a:srgbClr val="808080">
                  <a:lumMod val="60000"/>
                  <a:lumOff val="40000"/>
                </a:srgb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69184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2" cstate="print"/>
          <a:srcRect/>
          <a:stretch>
            <a:fillRect/>
          </a:stretch>
        </p:blipFill>
        <p:spPr bwMode="auto">
          <a:xfrm>
            <a:off x="1138554" y="114935"/>
            <a:ext cx="6450965" cy="5996138"/>
          </a:xfrm>
          <a:prstGeom prst="rect">
            <a:avLst/>
          </a:prstGeom>
          <a:noFill/>
          <a:ln w="9525">
            <a:noFill/>
            <a:miter lim="800000"/>
            <a:headEnd/>
            <a:tailEnd/>
          </a:ln>
          <a:effectLst/>
        </p:spPr>
      </p:pic>
      <p:sp>
        <p:nvSpPr>
          <p:cNvPr id="5" name="Rectangle 4"/>
          <p:cNvSpPr/>
          <p:nvPr/>
        </p:nvSpPr>
        <p:spPr>
          <a:xfrm>
            <a:off x="121920" y="6207760"/>
            <a:ext cx="8981440" cy="523220"/>
          </a:xfrm>
          <a:prstGeom prst="rect">
            <a:avLst/>
          </a:prstGeom>
        </p:spPr>
        <p:txBody>
          <a:bodyPr wrap="square">
            <a:spAutoFit/>
          </a:bodyPr>
          <a:lstStyle/>
          <a:p>
            <a:r>
              <a:rPr lang="en-US" sz="1400" dirty="0" smtClean="0"/>
              <a:t>Ralph, F. M., P. J. Neiman, G. A. Wick, S. I. </a:t>
            </a:r>
            <a:r>
              <a:rPr lang="en-US" sz="1400" dirty="0" err="1" smtClean="0"/>
              <a:t>Gutman</a:t>
            </a:r>
            <a:r>
              <a:rPr lang="en-US" sz="1400" dirty="0" smtClean="0"/>
              <a:t>, M. D. </a:t>
            </a:r>
            <a:r>
              <a:rPr lang="en-US" sz="1400" dirty="0" err="1" smtClean="0"/>
              <a:t>Dettinger</a:t>
            </a:r>
            <a:r>
              <a:rPr lang="en-US" sz="1400" dirty="0" smtClean="0"/>
              <a:t>, D. R. </a:t>
            </a:r>
            <a:r>
              <a:rPr lang="en-US" sz="1400" dirty="0" err="1" smtClean="0"/>
              <a:t>Cayan</a:t>
            </a:r>
            <a:r>
              <a:rPr lang="en-US" sz="1400" dirty="0" smtClean="0"/>
              <a:t>, and A. B. White (2006), Flooding on California's Russian River: Role of atmospheric rivers, </a:t>
            </a:r>
            <a:r>
              <a:rPr lang="en-US" sz="1400" dirty="0" err="1" smtClean="0"/>
              <a:t>Geophys</a:t>
            </a:r>
            <a:r>
              <a:rPr lang="en-US" sz="1400" dirty="0" smtClean="0"/>
              <a:t>. Res. </a:t>
            </a:r>
            <a:r>
              <a:rPr lang="en-US" sz="1400" dirty="0" err="1" smtClean="0"/>
              <a:t>Lett</a:t>
            </a:r>
            <a:r>
              <a:rPr lang="en-US" sz="1400" dirty="0" smtClean="0"/>
              <a:t>., 33, L13801, doi:10.1029/2006GL026689.</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960" y="54592"/>
            <a:ext cx="7772400" cy="934720"/>
          </a:xfrm>
        </p:spPr>
        <p:txBody>
          <a:bodyPr/>
          <a:lstStyle/>
          <a:p>
            <a:r>
              <a:rPr lang="en-US" dirty="0" smtClean="0"/>
              <a:t>Learning objectives</a:t>
            </a:r>
            <a:endParaRPr lang="en-US" dirty="0"/>
          </a:p>
        </p:txBody>
      </p:sp>
      <p:sp>
        <p:nvSpPr>
          <p:cNvPr id="3" name="Content Placeholder 2"/>
          <p:cNvSpPr>
            <a:spLocks noGrp="1"/>
          </p:cNvSpPr>
          <p:nvPr>
            <p:ph idx="1"/>
          </p:nvPr>
        </p:nvSpPr>
        <p:spPr>
          <a:xfrm>
            <a:off x="685800" y="916976"/>
            <a:ext cx="7772400" cy="5212080"/>
          </a:xfrm>
        </p:spPr>
        <p:txBody>
          <a:bodyPr/>
          <a:lstStyle/>
          <a:p>
            <a:pPr lvl="0"/>
            <a:r>
              <a:rPr lang="en-US" sz="2400" dirty="0" smtClean="0"/>
              <a:t>Describe the physical processes involved in the formation of precipitation</a:t>
            </a:r>
          </a:p>
          <a:p>
            <a:pPr lvl="0"/>
            <a:r>
              <a:rPr lang="en-US" sz="2400" dirty="0" smtClean="0"/>
              <a:t>Identify and describe the meteorological patterns that give rise to precipitation in different parts of the world</a:t>
            </a:r>
          </a:p>
          <a:p>
            <a:pPr lvl="0">
              <a:buNone/>
            </a:pPr>
            <a:r>
              <a:rPr lang="en-US" sz="2400" dirty="0" smtClean="0"/>
              <a:t>Reading</a:t>
            </a:r>
          </a:p>
          <a:p>
            <a:pPr lvl="0"/>
            <a:r>
              <a:rPr lang="en-US" sz="2400" dirty="0" err="1" smtClean="0"/>
              <a:t>Dingman</a:t>
            </a:r>
            <a:r>
              <a:rPr lang="en-US" sz="2400" dirty="0" smtClean="0"/>
              <a:t> Chapter 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71513" y="0"/>
            <a:ext cx="7772400" cy="530225"/>
          </a:xfrm>
        </p:spPr>
        <p:txBody>
          <a:bodyPr/>
          <a:lstStyle/>
          <a:p>
            <a:r>
              <a:rPr lang="en-US" sz="3200"/>
              <a:t>Meteorology of Precipitation</a:t>
            </a:r>
          </a:p>
        </p:txBody>
      </p:sp>
      <p:sp>
        <p:nvSpPr>
          <p:cNvPr id="6147" name="Rectangle 3"/>
          <p:cNvSpPr>
            <a:spLocks noGrp="1" noChangeArrowheads="1"/>
          </p:cNvSpPr>
          <p:nvPr>
            <p:ph type="body" idx="4294967295"/>
          </p:nvPr>
        </p:nvSpPr>
        <p:spPr>
          <a:xfrm>
            <a:off x="889000" y="676275"/>
            <a:ext cx="8255000" cy="6181725"/>
          </a:xfrm>
        </p:spPr>
        <p:txBody>
          <a:bodyPr/>
          <a:lstStyle/>
          <a:p>
            <a:r>
              <a:rPr lang="en-US" sz="2400" dirty="0" smtClean="0"/>
              <a:t>Precipitation requires</a:t>
            </a:r>
            <a:endParaRPr lang="en-US" sz="2400" dirty="0"/>
          </a:p>
          <a:p>
            <a:pPr lvl="1"/>
            <a:r>
              <a:rPr lang="en-US" sz="2000" dirty="0"/>
              <a:t>Cooling to below dew point</a:t>
            </a:r>
          </a:p>
          <a:p>
            <a:pPr lvl="1"/>
            <a:r>
              <a:rPr lang="en-US" sz="2000" dirty="0"/>
              <a:t>Condensation nuclei</a:t>
            </a:r>
          </a:p>
          <a:p>
            <a:pPr lvl="1"/>
            <a:r>
              <a:rPr lang="en-US" sz="2000" dirty="0"/>
              <a:t>Drop </a:t>
            </a:r>
            <a:r>
              <a:rPr lang="en-US" sz="2000" dirty="0" smtClean="0"/>
              <a:t>growth</a:t>
            </a:r>
          </a:p>
          <a:p>
            <a:r>
              <a:rPr lang="en-US" sz="2400" dirty="0" smtClean="0"/>
              <a:t>Primary cooling mechanism is uplift</a:t>
            </a:r>
            <a:endParaRPr lang="en-US" sz="2400" dirty="0"/>
          </a:p>
          <a:p>
            <a:r>
              <a:rPr lang="en-US" sz="2400" dirty="0" smtClean="0"/>
              <a:t>Precipitation amounts frequently larger than </a:t>
            </a:r>
            <a:r>
              <a:rPr lang="en-US" sz="2400" dirty="0" err="1" smtClean="0"/>
              <a:t>precipitable</a:t>
            </a:r>
            <a:r>
              <a:rPr lang="en-US" sz="2400" dirty="0" smtClean="0"/>
              <a:t> water</a:t>
            </a:r>
          </a:p>
          <a:p>
            <a:pPr lvl="1"/>
            <a:r>
              <a:rPr lang="en-US" sz="2000" dirty="0" smtClean="0"/>
              <a:t>Requirement for supply </a:t>
            </a:r>
            <a:r>
              <a:rPr lang="en-US" sz="2000" dirty="0"/>
              <a:t>of water </a:t>
            </a:r>
            <a:r>
              <a:rPr lang="en-US" sz="2000" dirty="0" smtClean="0"/>
              <a:t>vapor </a:t>
            </a:r>
          </a:p>
          <a:p>
            <a:pPr lvl="1"/>
            <a:r>
              <a:rPr lang="en-US" sz="2000" dirty="0" smtClean="0"/>
              <a:t>Convergence and uplift</a:t>
            </a:r>
            <a:endParaRPr lang="en-US" sz="2000" dirty="0"/>
          </a:p>
          <a:p>
            <a:r>
              <a:rPr lang="en-US" sz="2400" dirty="0" smtClean="0"/>
              <a:t>Weather systems</a:t>
            </a:r>
            <a:endParaRPr lang="en-US" sz="2400" dirty="0"/>
          </a:p>
          <a:p>
            <a:pPr lvl="1"/>
            <a:r>
              <a:rPr lang="en-US" sz="2000" dirty="0" err="1"/>
              <a:t>Extratropical</a:t>
            </a:r>
            <a:r>
              <a:rPr lang="en-US" sz="2000" dirty="0"/>
              <a:t> cyclone/frontal system</a:t>
            </a:r>
          </a:p>
          <a:p>
            <a:pPr lvl="1"/>
            <a:r>
              <a:rPr lang="en-US" sz="2000" dirty="0" err="1"/>
              <a:t>Intertropical</a:t>
            </a:r>
            <a:r>
              <a:rPr lang="en-US" sz="2000" dirty="0"/>
              <a:t> convergence zone</a:t>
            </a:r>
          </a:p>
          <a:p>
            <a:pPr lvl="1"/>
            <a:r>
              <a:rPr lang="en-US" sz="2000" dirty="0"/>
              <a:t>Hurricane</a:t>
            </a:r>
          </a:p>
          <a:p>
            <a:pPr lvl="1"/>
            <a:r>
              <a:rPr lang="en-US" sz="2000" dirty="0" smtClean="0"/>
              <a:t>Convection (Thunderstorms) </a:t>
            </a:r>
            <a:r>
              <a:rPr lang="en-US" sz="2000" dirty="0"/>
              <a:t>following surface heating.</a:t>
            </a:r>
          </a:p>
          <a:p>
            <a:pPr lvl="1"/>
            <a:r>
              <a:rPr lang="en-US" sz="2000" dirty="0" err="1"/>
              <a:t>Orography</a:t>
            </a:r>
            <a:endParaRPr lang="en-US" sz="2000" dirty="0"/>
          </a:p>
          <a:p>
            <a:pPr>
              <a:buNone/>
            </a:pPr>
            <a:endParaRPr lang="en-US" sz="2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1.tif"/>
          <p:cNvPicPr>
            <a:picLocks noChangeAspect="1"/>
          </p:cNvPicPr>
          <p:nvPr/>
        </p:nvPicPr>
        <p:blipFill>
          <a:blip r:embed="rId2" cstate="print"/>
          <a:stretch>
            <a:fillRect/>
          </a:stretch>
        </p:blipFill>
        <p:spPr>
          <a:xfrm rot="16200000">
            <a:off x="1292588" y="-1156318"/>
            <a:ext cx="6520927" cy="8877097"/>
          </a:xfrm>
          <a:prstGeom prst="rect">
            <a:avLst/>
          </a:prstGeom>
        </p:spPr>
      </p:pic>
      <p:sp>
        <p:nvSpPr>
          <p:cNvPr id="3" name="TextBox 2"/>
          <p:cNvSpPr txBox="1"/>
          <p:nvPr/>
        </p:nvSpPr>
        <p:spPr>
          <a:xfrm>
            <a:off x="5933885" y="6381341"/>
            <a:ext cx="3093395" cy="461665"/>
          </a:xfrm>
          <a:prstGeom prst="rect">
            <a:avLst/>
          </a:prstGeom>
          <a:noFill/>
        </p:spPr>
        <p:txBody>
          <a:bodyPr wrap="square" rtlCol="0">
            <a:spAutoFit/>
          </a:bodyPr>
          <a:lstStyle/>
          <a:p>
            <a:r>
              <a:rPr lang="en-US" dirty="0" smtClean="0">
                <a:solidFill>
                  <a:schemeClr val="bg1">
                    <a:lumMod val="50000"/>
                  </a:schemeClr>
                </a:solidFill>
              </a:rPr>
              <a:t>From </a:t>
            </a:r>
            <a:r>
              <a:rPr lang="en-US" dirty="0" err="1" smtClean="0">
                <a:solidFill>
                  <a:schemeClr val="bg1">
                    <a:lumMod val="50000"/>
                  </a:schemeClr>
                </a:solidFill>
              </a:rPr>
              <a:t>Dingman</a:t>
            </a:r>
            <a:r>
              <a:rPr lang="en-US" dirty="0" smtClean="0">
                <a:solidFill>
                  <a:schemeClr val="bg1">
                    <a:lumMod val="50000"/>
                  </a:schemeClr>
                </a:solidFill>
              </a:rPr>
              <a:t>, 1994</a:t>
            </a:r>
            <a:endParaRPr lang="en-US"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cstate="print"/>
          <a:srcRect/>
          <a:stretch>
            <a:fillRect/>
          </a:stretch>
        </p:blipFill>
        <p:spPr bwMode="auto">
          <a:xfrm>
            <a:off x="1695449" y="0"/>
            <a:ext cx="5663293" cy="5774775"/>
          </a:xfrm>
          <a:prstGeom prst="rect">
            <a:avLst/>
          </a:prstGeom>
          <a:noFill/>
          <a:ln w="9525">
            <a:noFill/>
            <a:miter lim="800000"/>
            <a:headEnd/>
            <a:tailEnd/>
          </a:ln>
          <a:effectLst/>
        </p:spPr>
      </p:pic>
      <p:sp>
        <p:nvSpPr>
          <p:cNvPr id="5" name="Rectangle 4"/>
          <p:cNvSpPr/>
          <p:nvPr/>
        </p:nvSpPr>
        <p:spPr>
          <a:xfrm>
            <a:off x="576943" y="5767588"/>
            <a:ext cx="8022772" cy="461665"/>
          </a:xfrm>
          <a:prstGeom prst="rect">
            <a:avLst/>
          </a:prstGeom>
        </p:spPr>
        <p:txBody>
          <a:bodyPr wrap="square">
            <a:spAutoFit/>
          </a:bodyPr>
          <a:lstStyle/>
          <a:p>
            <a:r>
              <a:rPr lang="en-US" dirty="0" smtClean="0"/>
              <a:t>Seasonal movement of the Earth's global circulation patterns.</a:t>
            </a:r>
            <a:endParaRPr lang="en-US" dirty="0"/>
          </a:p>
        </p:txBody>
      </p:sp>
      <p:sp>
        <p:nvSpPr>
          <p:cNvPr id="7" name="Rectangle 6"/>
          <p:cNvSpPr/>
          <p:nvPr/>
        </p:nvSpPr>
        <p:spPr>
          <a:xfrm>
            <a:off x="0" y="6255213"/>
            <a:ext cx="9144000" cy="584775"/>
          </a:xfrm>
          <a:prstGeom prst="rect">
            <a:avLst/>
          </a:prstGeom>
        </p:spPr>
        <p:txBody>
          <a:bodyPr wrap="square">
            <a:spAutoFit/>
          </a:bodyPr>
          <a:lstStyle/>
          <a:p>
            <a:r>
              <a:rPr lang="en-US" sz="1600" dirty="0" err="1" smtClean="0"/>
              <a:t>Pidwirny</a:t>
            </a:r>
            <a:r>
              <a:rPr lang="en-US" sz="1600" dirty="0" smtClean="0"/>
              <a:t>, M. (2006). "Tropical Weather and Hurricanes". </a:t>
            </a:r>
            <a:r>
              <a:rPr lang="en-US" sz="1600" i="1" dirty="0" smtClean="0"/>
              <a:t>Fundamentals of Physical Geography, 2nd Edition</a:t>
            </a:r>
            <a:r>
              <a:rPr lang="en-US" sz="1600" dirty="0" smtClean="0"/>
              <a:t>. Viewed 9/22/08. </a:t>
            </a:r>
            <a:r>
              <a:rPr lang="en-US" sz="1600" dirty="0" smtClean="0">
                <a:hlinkClick r:id="rId3"/>
              </a:rPr>
              <a:t>http://www.physicalgeography.net/fundamentals/7u.html</a:t>
            </a:r>
            <a:r>
              <a:rPr lang="en-US" sz="1600" dirty="0" smtClean="0"/>
              <a:t> </a:t>
            </a:r>
            <a:endParaRPr lang="en-US" sz="16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3.tif"/>
          <p:cNvPicPr>
            <a:picLocks noChangeAspect="1"/>
          </p:cNvPicPr>
          <p:nvPr/>
        </p:nvPicPr>
        <p:blipFill>
          <a:blip r:embed="rId2" cstate="print"/>
          <a:stretch>
            <a:fillRect/>
          </a:stretch>
        </p:blipFill>
        <p:spPr>
          <a:xfrm rot="60000">
            <a:off x="59465" y="42920"/>
            <a:ext cx="4978320" cy="6858000"/>
          </a:xfrm>
          <a:prstGeom prst="rect">
            <a:avLst/>
          </a:prstGeom>
        </p:spPr>
      </p:pic>
      <p:pic>
        <p:nvPicPr>
          <p:cNvPr id="3" name="Picture 2" descr="t2.tif"/>
          <p:cNvPicPr>
            <a:picLocks noChangeAspect="1"/>
          </p:cNvPicPr>
          <p:nvPr/>
        </p:nvPicPr>
        <p:blipFill>
          <a:blip r:embed="rId3" cstate="print">
            <a:clrChange>
              <a:clrFrom>
                <a:srgbClr val="FFFFFF"/>
              </a:clrFrom>
              <a:clrTo>
                <a:srgbClr val="FFFFFF">
                  <a:alpha val="0"/>
                </a:srgbClr>
              </a:clrTo>
            </a:clrChange>
          </a:blip>
          <a:srcRect r="3351"/>
          <a:stretch>
            <a:fillRect/>
          </a:stretch>
        </p:blipFill>
        <p:spPr>
          <a:xfrm>
            <a:off x="4434730" y="472876"/>
            <a:ext cx="4709270" cy="4197096"/>
          </a:xfrm>
          <a:prstGeom prst="rect">
            <a:avLst/>
          </a:prstGeom>
        </p:spPr>
      </p:pic>
      <p:sp>
        <p:nvSpPr>
          <p:cNvPr id="4" name="TextBox 3"/>
          <p:cNvSpPr txBox="1"/>
          <p:nvPr/>
        </p:nvSpPr>
        <p:spPr>
          <a:xfrm>
            <a:off x="5933885" y="6381341"/>
            <a:ext cx="3093395" cy="461665"/>
          </a:xfrm>
          <a:prstGeom prst="rect">
            <a:avLst/>
          </a:prstGeom>
          <a:noFill/>
        </p:spPr>
        <p:txBody>
          <a:bodyPr wrap="square" rtlCol="0">
            <a:spAutoFit/>
          </a:bodyPr>
          <a:lstStyle/>
          <a:p>
            <a:r>
              <a:rPr lang="en-US" dirty="0" smtClean="0">
                <a:solidFill>
                  <a:schemeClr val="bg1">
                    <a:lumMod val="50000"/>
                  </a:schemeClr>
                </a:solidFill>
              </a:rPr>
              <a:t>From </a:t>
            </a:r>
            <a:r>
              <a:rPr lang="en-US" dirty="0" err="1" smtClean="0">
                <a:solidFill>
                  <a:schemeClr val="bg1">
                    <a:lumMod val="50000"/>
                  </a:schemeClr>
                </a:solidFill>
              </a:rPr>
              <a:t>Brutsaert</a:t>
            </a:r>
            <a:r>
              <a:rPr lang="en-US" dirty="0" smtClean="0">
                <a:solidFill>
                  <a:schemeClr val="bg1">
                    <a:lumMod val="50000"/>
                  </a:schemeClr>
                </a:solidFill>
              </a:rPr>
              <a:t>, 2005</a:t>
            </a:r>
            <a:endParaRPr lang="en-US"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936171" y="0"/>
            <a:ext cx="7315200" cy="6524625"/>
          </a:xfrm>
          <a:prstGeom prst="rect">
            <a:avLst/>
          </a:prstGeom>
          <a:noFill/>
          <a:ln w="9525">
            <a:noFill/>
            <a:miter lim="800000"/>
            <a:headEnd/>
            <a:tailEnd/>
          </a:ln>
          <a:effectLst/>
        </p:spPr>
      </p:pic>
      <p:sp>
        <p:nvSpPr>
          <p:cNvPr id="2" name="Rectangle 1"/>
          <p:cNvSpPr/>
          <p:nvPr/>
        </p:nvSpPr>
        <p:spPr>
          <a:xfrm>
            <a:off x="261257" y="6396335"/>
            <a:ext cx="8643257" cy="461665"/>
          </a:xfrm>
          <a:prstGeom prst="rect">
            <a:avLst/>
          </a:prstGeom>
        </p:spPr>
        <p:txBody>
          <a:bodyPr wrap="square">
            <a:spAutoFit/>
          </a:bodyPr>
          <a:lstStyle/>
          <a:p>
            <a:r>
              <a:rPr lang="en-US" dirty="0" smtClean="0"/>
              <a:t>From </a:t>
            </a:r>
            <a:r>
              <a:rPr lang="en-US" dirty="0" smtClean="0">
                <a:hlinkClick r:id="rId3"/>
              </a:rPr>
              <a:t>http://www.physicalgeography.net/fundamentals/7s.html</a:t>
            </a:r>
            <a:r>
              <a:rPr lang="en-US" dirty="0" smtClean="0"/>
              <a:t> </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Custom 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3333CC"/>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621</TotalTime>
  <Words>450</Words>
  <Application>Microsoft Office PowerPoint</Application>
  <PresentationFormat>On-screen Show (4:3)</PresentationFormat>
  <Paragraphs>74</Paragraphs>
  <Slides>26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Times New Roman</vt:lpstr>
      <vt:lpstr>Default Design</vt:lpstr>
      <vt:lpstr>Precipitation</vt:lpstr>
      <vt:lpstr>Water Vapor in the Atmosphere</vt:lpstr>
      <vt:lpstr>PowerPoint Presentation</vt:lpstr>
      <vt:lpstr>Learning objectives</vt:lpstr>
      <vt:lpstr>Meteorology of Precipitation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Precipitation Measurement and Data Analysis</vt:lpstr>
      <vt:lpstr>Precipitation measurement at a point</vt:lpstr>
      <vt:lpstr>Standard Rain Gage Specifications</vt:lpstr>
      <vt:lpstr>Wind effects and shields</vt:lpstr>
      <vt:lpstr>Avoid obstructions to gages.  Reduce splash effects</vt:lpstr>
      <vt:lpstr>Gage-catch deficiencies</vt:lpstr>
      <vt:lpstr>Precipitation area averaging</vt:lpstr>
      <vt:lpstr>Arithmetic Average</vt:lpstr>
      <vt:lpstr>Thiessen Polygons</vt:lpstr>
      <vt:lpstr>Isohyetal method</vt:lpstr>
      <vt:lpstr>Hypsometric Method</vt:lpstr>
      <vt:lpstr>PowerPoint Presentation</vt:lpstr>
    </vt:vector>
  </TitlesOfParts>
  <Company>USU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Quantification of moisture in the air</dc:title>
  <dc:creator>David Tarboton</dc:creator>
  <cp:lastModifiedBy>David Tarboton</cp:lastModifiedBy>
  <cp:revision>48</cp:revision>
  <cp:lastPrinted>1999-09-14T16:13:09Z</cp:lastPrinted>
  <dcterms:created xsi:type="dcterms:W3CDTF">1999-09-14T05:42:38Z</dcterms:created>
  <dcterms:modified xsi:type="dcterms:W3CDTF">2016-09-21T12:29:10Z</dcterms:modified>
</cp:coreProperties>
</file>